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Lst>
  <p:notesMasterIdLst>
    <p:notesMasterId r:id="rId54"/>
  </p:notesMasterIdLst>
  <p:handoutMasterIdLst>
    <p:handoutMasterId r:id="rId55"/>
  </p:handoutMasterIdLst>
  <p:sldIdLst>
    <p:sldId id="1610" r:id="rId2"/>
    <p:sldId id="1609" r:id="rId3"/>
    <p:sldId id="1614" r:id="rId4"/>
    <p:sldId id="1612" r:id="rId5"/>
    <p:sldId id="1606" r:id="rId6"/>
    <p:sldId id="1607" r:id="rId7"/>
    <p:sldId id="1608" r:id="rId8"/>
    <p:sldId id="1630" r:id="rId9"/>
    <p:sldId id="1631" r:id="rId10"/>
    <p:sldId id="1514" r:id="rId11"/>
    <p:sldId id="1585" r:id="rId12"/>
    <p:sldId id="1613" r:id="rId13"/>
    <p:sldId id="1627" r:id="rId14"/>
    <p:sldId id="1628" r:id="rId15"/>
    <p:sldId id="1629" r:id="rId16"/>
    <p:sldId id="1558" r:id="rId17"/>
    <p:sldId id="1586" r:id="rId18"/>
    <p:sldId id="1615" r:id="rId19"/>
    <p:sldId id="1616" r:id="rId20"/>
    <p:sldId id="1565" r:id="rId21"/>
    <p:sldId id="1590" r:id="rId22"/>
    <p:sldId id="1589" r:id="rId23"/>
    <p:sldId id="1592" r:id="rId24"/>
    <p:sldId id="1593" r:id="rId25"/>
    <p:sldId id="1594" r:id="rId26"/>
    <p:sldId id="1581" r:id="rId27"/>
    <p:sldId id="1569" r:id="rId28"/>
    <p:sldId id="1572" r:id="rId29"/>
    <p:sldId id="1601" r:id="rId30"/>
    <p:sldId id="1617" r:id="rId31"/>
    <p:sldId id="1559" r:id="rId32"/>
    <p:sldId id="1618" r:id="rId33"/>
    <p:sldId id="1619" r:id="rId34"/>
    <p:sldId id="1560" r:id="rId35"/>
    <p:sldId id="1574" r:id="rId36"/>
    <p:sldId id="1597" r:id="rId37"/>
    <p:sldId id="1600" r:id="rId38"/>
    <p:sldId id="1603" r:id="rId39"/>
    <p:sldId id="1602" r:id="rId40"/>
    <p:sldId id="1620" r:id="rId41"/>
    <p:sldId id="1575" r:id="rId42"/>
    <p:sldId id="1622" r:id="rId43"/>
    <p:sldId id="1576" r:id="rId44"/>
    <p:sldId id="1623" r:id="rId45"/>
    <p:sldId id="1580" r:id="rId46"/>
    <p:sldId id="1624" r:id="rId47"/>
    <p:sldId id="1621" r:id="rId48"/>
    <p:sldId id="1625" r:id="rId49"/>
    <p:sldId id="1578" r:id="rId50"/>
    <p:sldId id="1573" r:id="rId51"/>
    <p:sldId id="1626" r:id="rId52"/>
    <p:sldId id="150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0102" autoAdjust="0"/>
    <p:restoredTop sz="62262" autoAdjust="0"/>
  </p:normalViewPr>
  <p:slideViewPr>
    <p:cSldViewPr snapToGrid="0">
      <p:cViewPr varScale="1">
        <p:scale>
          <a:sx n="73" d="100"/>
          <a:sy n="73" d="100"/>
        </p:scale>
        <p:origin x="1680"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(ML Server)</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colorful1" csCatId="colorful" phldr="1"/>
      <dgm:spPr/>
    </dgm:pt>
    <dgm:pt modelId="{FD07E91C-7046-43AA-B707-9B569F93A4ED}">
      <dgm:prSet phldrT="[Text]" custT="1"/>
      <dgm:spPr/>
      <dgm:t>
        <a:bodyPr/>
        <a:lstStyle/>
        <a:p>
          <a:r>
            <a:rPr lang="en-US" sz="2000" b="0" dirty="0"/>
            <a:t>Deployment</a:t>
          </a:r>
          <a:endParaRPr lang="en-US" sz="2000" b="0" dirty="0"/>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dirty="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dirty="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dirty="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dirty="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solidFill>
                <a:schemeClr val="accent2">
                  <a:lumMod val="75000"/>
                </a:schemeClr>
              </a:solidFill>
            </a:rPr>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dirty="0">
              <a:solidFill>
                <a:schemeClr val="accent2">
                  <a:lumMod val="75000"/>
                </a:schemeClr>
              </a:solidFill>
            </a:rPr>
            <a:t>Account 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dirty="0">
              <a:solidFill>
                <a:schemeClr val="accent2">
                  <a:lumMod val="75000"/>
                </a:schemeClr>
              </a:solidFill>
            </a:rPr>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dirty="0">
              <a:solidFill>
                <a:srgbClr val="ED7D31"/>
              </a:solidFill>
            </a:rPr>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dirty="0">
              <a:solidFill>
                <a:srgbClr val="ED7D31"/>
              </a:solidFill>
            </a:rPr>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dirty="0">
              <a:solidFill>
                <a:srgbClr val="ED7D31"/>
              </a:solidFill>
            </a:rPr>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dirty="0">
              <a:solidFill>
                <a:srgbClr val="4472C4"/>
              </a:solidFill>
            </a:rPr>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dirty="0">
              <a:solidFill>
                <a:srgbClr val="4472C4"/>
              </a:solidFill>
            </a:rPr>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dirty="0">
              <a:solidFill>
                <a:srgbClr val="00B050"/>
              </a:solidFill>
            </a:rPr>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dirty="0">
              <a:solidFill>
                <a:srgbClr val="00B050"/>
              </a:solidFill>
            </a:rPr>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dirty="0">
              <a:solidFill>
                <a:srgbClr val="00B050"/>
              </a:solidFill>
            </a:rPr>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dirty="0">
              <a:solidFill>
                <a:schemeClr val="accent2">
                  <a:lumMod val="75000"/>
                </a:schemeClr>
              </a:solidFill>
            </a:rPr>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dirty="0">
              <a:solidFill>
                <a:schemeClr val="accent2">
                  <a:lumMod val="75000"/>
                </a:schemeClr>
              </a:solidFill>
            </a:rPr>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dirty="0">
              <a:solidFill>
                <a:schemeClr val="accent2">
                  <a:lumMod val="75000"/>
                </a:schemeClr>
              </a:solidFill>
            </a:rPr>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dirty="0">
              <a:solidFill>
                <a:srgbClr val="ED7D31"/>
              </a:solidFill>
            </a:rPr>
            <a:t>Networking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dirty="0">
              <a:solidFill>
                <a:schemeClr val="accent2">
                  <a:lumMod val="75000"/>
                </a:schemeClr>
              </a:solidFill>
            </a:rPr>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dirty="0">
              <a:solidFill>
                <a:schemeClr val="accent2">
                  <a:lumMod val="75000"/>
                </a:schemeClr>
              </a:solidFill>
            </a:rPr>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D2D9288-5573-4729-9220-79BC56DC0B7A}" type="presOf" srcId="{1721E8E1-C089-4FFE-BBEE-283977BBB4E7}" destId="{49D40827-C37B-462A-8830-3781D78F9E47}" srcOrd="1"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F4035AAD-7212-41AC-AC4B-9548A5CEF27C}" type="presOf" srcId="{B78AF61E-4D36-4D1D-9D94-995D08DC924F}" destId="{11DC0853-3C95-48A0-8914-B279EF9D3451}" srcOrd="0" destOrd="3" presId="urn:microsoft.com/office/officeart/2005/8/layout/bList2"/>
    <dgm:cxn modelId="{39BF5FBC-0A68-4361-B59A-7D49CED77783}" type="presOf" srcId="{6A8ADEC0-2A0D-4067-9DA1-C9A0DDF26CEA}" destId="{79BAC803-CD8B-4D4D-A91A-1BFC6FF553B3}"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E60B8855-41FE-4451-8269-7FF01286C5DB}" type="presOf" srcId="{4984D47A-45EE-4FDD-B815-BA171D1C5A36}" destId="{63298AE1-0B1E-4F2F-9FE9-40C2F82C9870}" srcOrd="0"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5ACB850D-ACA0-44C7-BE8E-06F88377075D}" type="presOf" srcId="{C70DC36B-8303-4652-8BF1-0D84A29FCFED}" destId="{8969E77D-450B-4AA5-A0D7-1198EF98D262}" srcOrd="0" destOrd="2" presId="urn:microsoft.com/office/officeart/2005/8/layout/bList2"/>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93594749-712B-44DE-84B3-A52F29A0B963}" type="presOf" srcId="{581246C8-181E-4878-A601-2EC72759FF4F}" destId="{11DC0853-3C95-48A0-8914-B279EF9D3451}" srcOrd="0" destOrd="0" presId="urn:microsoft.com/office/officeart/2005/8/layout/bList2"/>
    <dgm:cxn modelId="{55B62AF8-2210-4A2E-91B7-9AA5CF63BEA4}" type="presOf" srcId="{1721E8E1-C089-4FFE-BBEE-283977BBB4E7}" destId="{BB249775-B93F-4D41-8748-455120B86C4B}"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7094B344-5CE1-434F-A554-2075FD909E67}" type="presOf" srcId="{3AEB83EA-4798-41AA-9117-F3038C37D71B}" destId="{91E02F7E-BB11-4B8F-B641-4866397949A8}"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ML Server</a:t>
          </a:r>
          <a:endParaRPr lang="en-US" sz="3600" b="0" dirty="0">
            <a:latin typeface="+mj-lt"/>
          </a:endParaRP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Leverages the Benefits of SQL Enterprise Edition</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a:latin typeface="+mj-lt"/>
            </a:rPr>
            <a:t>SQL </a:t>
          </a:r>
          <a:r>
            <a:rPr lang="en-US" sz="3600" b="0" dirty="0">
              <a:latin typeface="+mj-lt"/>
            </a:rPr>
            <a:t>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EF61B241-1C58-42A0-AA99-C7205597F1DD}" type="presOf" srcId="{0A19C907-DC89-4A44-BC87-828C3AD53B0F}" destId="{696755E5-2A53-964C-A033-F07E791D69CA}" srcOrd="0" destOrd="0" presId="urn:microsoft.com/office/officeart/2005/8/layout/list1"/>
    <dgm:cxn modelId="{8F8A1ABF-230B-4B11-A344-7BFEB461CFBC}" type="presOf" srcId="{50500199-1C20-487E-B437-A9E53F03FF77}" destId="{763A3345-5951-4D27-BE32-B9766C672E74}" srcOrd="1" destOrd="0" presId="urn:microsoft.com/office/officeart/2005/8/layout/list1"/>
    <dgm:cxn modelId="{7E3C46E6-356C-456D-941D-A7AA6642A80A}" type="presOf" srcId="{50500199-1C20-487E-B437-A9E53F03FF77}" destId="{509235D8-BF94-405B-9D37-45CACC1ECCC5}" srcOrd="0" destOrd="0" presId="urn:microsoft.com/office/officeart/2005/8/layout/list1"/>
    <dgm:cxn modelId="{6E2216F8-10E8-445C-A8E2-77159D15C026}" srcId="{6B5AFCFF-0413-5A47-8D14-0CD38DBD11E0}" destId="{E72E8D88-BE18-4CBB-9B67-6008D29D7077}" srcOrd="1" destOrd="0" parTransId="{69CD53B6-7163-4B8F-AC79-9AB07B3A0DC6}" sibTransId="{C2C00E5A-FC64-43EC-B642-3354B8AB4FC7}"/>
    <dgm:cxn modelId="{3A1B0DC1-CF51-4A20-B883-42F96AC1C5B1}" type="presOf" srcId="{8839BBE4-2D3F-6F4B-B15C-FA0E85776004}" destId="{42FD30AD-AEED-46BF-AA1E-98035ED09A14}" srcOrd="0" destOrd="0" presId="urn:microsoft.com/office/officeart/2005/8/layout/list1"/>
    <dgm:cxn modelId="{7A364714-BFCB-4206-B4E2-E5D228BDD333}" type="presOf" srcId="{4904CF5D-1164-B34E-92F3-2C598CE4BAF8}" destId="{EE4C4B62-8C5C-7844-AAB8-796CF2DE6A8C}" srcOrd="0" destOrd="0" presId="urn:microsoft.com/office/officeart/2005/8/layout/list1"/>
    <dgm:cxn modelId="{7CA46805-EE60-4920-BD56-DEB15CB89F70}" type="presOf" srcId="{03F2160B-B8D6-3E46-B2A2-0C35FF6BBD34}" destId="{CC1BB18B-B87B-9640-AA7C-10151CE1B699}" srcOrd="1" destOrd="0" presId="urn:microsoft.com/office/officeart/2005/8/layout/list1"/>
    <dgm:cxn modelId="{E827B686-B31E-41E8-81AC-CDADBE1BACCF}" type="presOf" srcId="{633CC8C3-C401-4E72-B64B-2C32F3B8EFF5}" destId="{696755E5-2A53-964C-A033-F07E791D69CA}" srcOrd="0" destOrd="3"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133D6AE0-C4A0-4AFD-9A79-ACB31CD17128}" srcId="{6B5AFCFF-0413-5A47-8D14-0CD38DBD11E0}" destId="{0A19C907-DC89-4A44-BC87-828C3AD53B0F}" srcOrd="0" destOrd="0" parTransId="{1B557E19-F3C4-4CCA-8F60-1E9A9BFDB029}" sibTransId="{4FD3E1B1-976E-4B0E-8BCF-136830F21AEA}"/>
    <dgm:cxn modelId="{861AABED-7E80-7746-B9DB-4DB2B954C273}" srcId="{50500199-1C20-487E-B437-A9E53F03FF77}" destId="{8839BBE4-2D3F-6F4B-B15C-FA0E85776004}" srcOrd="0" destOrd="0" parTransId="{8DDF8CB2-AB58-E44A-947A-941830444E3E}" sibTransId="{A7A834D4-BD10-554C-937C-1F0562ED2946}"/>
    <dgm:cxn modelId="{624CC8DA-8532-4A45-93F1-3364153298CE}" type="presOf" srcId="{669A9F4D-AEB0-214D-8860-3A37A6217F00}" destId="{AFDEF3D0-366F-6F45-A0B0-42AA7143D72A}" srcOrd="0" destOrd="0" presId="urn:microsoft.com/office/officeart/2005/8/layout/list1"/>
    <dgm:cxn modelId="{EEBB8691-60DF-4859-8838-6857CE527AB4}" type="presOf" srcId="{D8C0A8BA-1C3D-E54B-BFAA-CA37492C5C60}" destId="{42FD30AD-AEED-46BF-AA1E-98035ED09A14}" srcOrd="0" destOrd="1"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D482E4CA-2059-467E-AAE3-2040D8446D0A}" type="presOf" srcId="{6B5AFCFF-0413-5A47-8D14-0CD38DBD11E0}" destId="{25EFDF05-A6D2-1046-9B07-112CFB09029D}" srcOrd="1" destOrd="0"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2F0ADB58-D194-4860-A2FF-0CE4ACF4D326}" srcId="{6B5AFCFF-0413-5A47-8D14-0CD38DBD11E0}" destId="{08FCFBD7-8A8C-4717-B9FD-3643C56E85F8}" srcOrd="2" destOrd="0" parTransId="{2CF02CA9-20A3-4993-9A8C-E04A8CA72CFE}" sibTransId="{F8E634D5-1D12-421E-B0D4-5977902C282D}"/>
    <dgm:cxn modelId="{8930FC09-AE94-430D-A156-580C87E8BC41}" type="presOf" srcId="{90A80509-836E-EB41-B813-845319ACF31B}" destId="{EE4C4B62-8C5C-7844-AAB8-796CF2DE6A8C}" srcOrd="0" destOrd="1" presId="urn:microsoft.com/office/officeart/2005/8/layout/list1"/>
    <dgm:cxn modelId="{15AA4CA5-184B-164F-AF73-A842E23304A2}" srcId="{50500199-1C20-487E-B437-A9E53F03FF77}" destId="{D8C0A8BA-1C3D-E54B-BFAA-CA37492C5C60}" srcOrd="1" destOrd="0" parTransId="{5AC8E379-EF3C-374C-B881-1A48DAE2D574}" sibTransId="{D2C981AB-798D-D341-957A-C91FC11A36BD}"/>
    <dgm:cxn modelId="{C1ABEB6B-877F-4F91-823D-26532A58D239}" type="presOf" srcId="{6B5AFCFF-0413-5A47-8D14-0CD38DBD11E0}" destId="{48CB4575-940D-ED4D-85E0-2C17E2D5DF83}" srcOrd="0" destOrd="0" presId="urn:microsoft.com/office/officeart/2005/8/layout/list1"/>
    <dgm:cxn modelId="{0AC3B460-BBCF-4FB8-95DB-7287404393A3}" srcId="{669A9F4D-AEB0-214D-8860-3A37A6217F00}" destId="{50500199-1C20-487E-B437-A9E53F03FF77}" srcOrd="2" destOrd="0" parTransId="{2FAE0617-6CA0-49A1-B9BF-F01B3E64A617}" sibTransId="{ED933EB8-2F17-4452-A56A-4FB72A3E5FA6}"/>
    <dgm:cxn modelId="{6C3D12DD-ADC9-49FC-AB62-E74E3154C13C}" type="presOf" srcId="{08FCFBD7-8A8C-4717-B9FD-3643C56E85F8}" destId="{696755E5-2A53-964C-A033-F07E791D69CA}" srcOrd="0" destOrd="2"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282EFC31-9E3A-4985-B188-1DB2C2E16EC1}" type="presOf" srcId="{E72E8D88-BE18-4CBB-9B67-6008D29D7077}" destId="{696755E5-2A53-964C-A033-F07E791D69CA}" srcOrd="0" destOrd="1" presId="urn:microsoft.com/office/officeart/2005/8/layout/list1"/>
    <dgm:cxn modelId="{DA4E087C-D4D1-4E26-9361-8D76511911E9}" type="presOf" srcId="{03F2160B-B8D6-3E46-B2A2-0C35FF6BBD34}" destId="{799B8D7F-321A-184D-8DC1-BB7CD9DD35AB}"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Azure Machine Learning (ML Server)</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Service creation and setup</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Account security</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Cost management</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Scheduling</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Deployment</a:t>
          </a:r>
          <a:endParaRPr lang="en-US" sz="2000" b="0" kern="1200" dirty="0"/>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ED7D31"/>
              </a:solidFill>
            </a:rPr>
            <a:t>Options</a:t>
          </a:r>
        </a:p>
        <a:p>
          <a:pPr marL="114300" lvl="1" indent="-114300" algn="l" defTabSz="666750">
            <a:lnSpc>
              <a:spcPct val="90000"/>
            </a:lnSpc>
            <a:spcBef>
              <a:spcPct val="0"/>
            </a:spcBef>
            <a:spcAft>
              <a:spcPct val="15000"/>
            </a:spcAft>
            <a:buChar char="•"/>
          </a:pPr>
          <a:r>
            <a:rPr lang="en-US" sz="1500" kern="1200" dirty="0">
              <a:solidFill>
                <a:srgbClr val="ED7D31"/>
              </a:solidFill>
            </a:rPr>
            <a:t>Optimization</a:t>
          </a:r>
        </a:p>
        <a:p>
          <a:pPr marL="114300" lvl="1" indent="-114300" algn="l" defTabSz="666750">
            <a:lnSpc>
              <a:spcPct val="90000"/>
            </a:lnSpc>
            <a:spcBef>
              <a:spcPct val="0"/>
            </a:spcBef>
            <a:spcAft>
              <a:spcPct val="15000"/>
            </a:spcAft>
            <a:buChar char="•"/>
          </a:pPr>
          <a:r>
            <a:rPr lang="en-US" sz="1500" kern="1200" dirty="0">
              <a:solidFill>
                <a:srgbClr val="ED7D31"/>
              </a:solidFill>
            </a:rPr>
            <a:t>Regulatory requirements</a:t>
          </a:r>
        </a:p>
        <a:p>
          <a:pPr marL="114300" lvl="1" indent="-114300" algn="l" defTabSz="666750">
            <a:lnSpc>
              <a:spcPct val="90000"/>
            </a:lnSpc>
            <a:spcBef>
              <a:spcPct val="0"/>
            </a:spcBef>
            <a:spcAft>
              <a:spcPct val="15000"/>
            </a:spcAft>
            <a:buChar char="•"/>
          </a:pPr>
          <a:r>
            <a:rPr lang="en-US" sz="1500" kern="1200" dirty="0">
              <a:solidFill>
                <a:srgbClr val="ED7D31"/>
              </a:solidFill>
            </a:rPr>
            <a:t>Networking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4472C4"/>
              </a:solidFill>
            </a:rPr>
            <a:t>Dev/Test/Production</a:t>
          </a:r>
        </a:p>
        <a:p>
          <a:pPr marL="114300" lvl="1" indent="-114300" algn="l" defTabSz="666750">
            <a:lnSpc>
              <a:spcPct val="90000"/>
            </a:lnSpc>
            <a:spcBef>
              <a:spcPct val="0"/>
            </a:spcBef>
            <a:spcAft>
              <a:spcPct val="15000"/>
            </a:spcAft>
            <a:buChar char="•"/>
          </a:pPr>
          <a:r>
            <a:rPr lang="en-US" sz="1500" kern="1200" dirty="0">
              <a:solidFill>
                <a:srgbClr val="4472C4"/>
              </a:solidFill>
            </a:rPr>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00B050"/>
              </a:solidFill>
            </a:rPr>
            <a:t>Redundancy</a:t>
          </a:r>
        </a:p>
        <a:p>
          <a:pPr marL="114300" lvl="1" indent="-114300" algn="l" defTabSz="666750">
            <a:lnSpc>
              <a:spcPct val="90000"/>
            </a:lnSpc>
            <a:spcBef>
              <a:spcPct val="0"/>
            </a:spcBef>
            <a:spcAft>
              <a:spcPct val="15000"/>
            </a:spcAft>
            <a:buChar char="•"/>
          </a:pPr>
          <a:r>
            <a:rPr lang="en-US" sz="1500" kern="1200" dirty="0">
              <a:solidFill>
                <a:srgbClr val="00B050"/>
              </a:solidFill>
            </a:rPr>
            <a:t>Recovery strategies</a:t>
          </a:r>
        </a:p>
        <a:p>
          <a:pPr marL="114300" lvl="1" indent="-114300" algn="l" defTabSz="666750">
            <a:lnSpc>
              <a:spcPct val="90000"/>
            </a:lnSpc>
            <a:spcBef>
              <a:spcPct val="0"/>
            </a:spcBef>
            <a:spcAft>
              <a:spcPct val="15000"/>
            </a:spcAft>
            <a:buChar char="•"/>
          </a:pPr>
          <a:r>
            <a:rPr lang="en-US" sz="1500" kern="1200" dirty="0">
              <a:solidFill>
                <a:srgbClr val="00B050"/>
              </a:solidFill>
            </a:rPr>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Telemetry data collection and storage</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Report distribution</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ML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ML Server</a:t>
          </a:r>
          <a:endParaRPr lang="en-US" sz="3600" b="0" kern="1200" dirty="0">
            <a:latin typeface="+mj-lt"/>
          </a:endParaRP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Leverages the Benefits of SQL Enterprise Edition</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a:latin typeface="+mj-lt"/>
            </a:rPr>
            <a:t>SQL </a:t>
          </a:r>
          <a:r>
            <a:rPr lang="en-US" sz="3600" b="0" kern="1200" dirty="0">
              <a:latin typeface="+mj-lt"/>
            </a:rPr>
            <a:t>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8:03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a:t>
            </a:r>
            <a:r>
              <a:rPr lang="en-US" dirty="0"/>
              <a:t>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a:t>
            </a:r>
            <a:r>
              <a:rPr lang="en-US" dirty="0"/>
              <a:t>ttps://mran.revolutionanalytics.com/documents/what-is-r/</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a:t>
            </a:r>
            <a:r>
              <a:rPr lang="en-US" sz="2000" dirty="0"/>
              <a:t>ttps://www.youtube.com/user/thelearnr </a:t>
            </a:r>
            <a:endParaRPr lang="en-US" sz="2000" dirty="0"/>
          </a:p>
          <a:p>
            <a:pPr marL="228600" indent="-228600">
              <a:buFont typeface="+mj-lt"/>
              <a:buAutoNum type="arabicPeriod"/>
            </a:pPr>
            <a:r>
              <a:rPr lang="en-US" sz="2000" dirty="0"/>
              <a:t>R Links - h</a:t>
            </a:r>
            <a:r>
              <a:rPr lang="en-US" sz="2000" dirty="0"/>
              <a:t>ttp://www.datasciencecentral.com/m/discussion?id=6448529%3ATopic%3A280135</a:t>
            </a:r>
            <a:endParaRPr lang="en-US" sz="2000" dirty="0"/>
          </a:p>
          <a:p>
            <a:pPr marL="228600" indent="-228600">
              <a:buFont typeface="+mj-lt"/>
              <a:buAutoNum type="arabicPeriod"/>
            </a:pPr>
            <a:r>
              <a:rPr lang="en-US" sz="2000" dirty="0"/>
              <a:t>R resources - h</a:t>
            </a:r>
            <a:r>
              <a:rPr lang="en-US" sz="2000" dirty="0"/>
              <a:t>ttps://msdn.microsoft.com/en-us/microsoft-r/microsoft-r-more-resources</a:t>
            </a:r>
            <a:endParaRPr lang="en-US" sz="200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endParaRPr lang="en-US" dirty="0"/>
          </a:p>
          <a:p>
            <a:pPr marL="228600" indent="-228600">
              <a:buFont typeface="+mj-lt"/>
              <a:buAutoNum type="arabicPeriod"/>
            </a:pPr>
            <a:r>
              <a:rPr lang="en-US" dirty="0"/>
              <a:t>Try R, with a great interface - </a:t>
            </a:r>
            <a:r>
              <a:rPr lang="en-US" dirty="0"/>
              <a:t>http://tryr.codeschool.com/levels/1/challenges/22</a:t>
            </a:r>
            <a:endParaRPr lang="en-US" dirty="0"/>
          </a:p>
          <a:p>
            <a:pPr marL="228600" indent="-228600">
              <a:buFont typeface="+mj-lt"/>
              <a:buAutoNum type="arabicPeriod"/>
            </a:pPr>
            <a:r>
              <a:rPr lang="en-US" dirty="0"/>
              <a:t>R and Statistics Intro - </a:t>
            </a:r>
            <a:r>
              <a:rPr lang="en-US" dirty="0"/>
              <a:t>https://www.youtube.com/watch?v=xb5P5xdcr2U&amp;feature=youtu.be&amp;a</a:t>
            </a:r>
            <a:endParaRPr lang="en-US" dirty="0"/>
          </a:p>
          <a:p>
            <a:pPr marL="228600" indent="-228600">
              <a:buFont typeface="+mj-lt"/>
              <a:buAutoNum type="arabicPeriod"/>
            </a:pPr>
            <a:r>
              <a:rPr lang="en-US" dirty="0"/>
              <a:t>R Online - </a:t>
            </a:r>
            <a:r>
              <a:rPr lang="en-US" dirty="0"/>
              <a:t>http://www.tutorialspoint.com/r_terminal_online.php</a:t>
            </a:r>
            <a:endParaRPr lang="en-US" dirty="0"/>
          </a:p>
          <a:p>
            <a:pPr marL="228600" indent="-228600">
              <a:buFont typeface="+mj-lt"/>
              <a:buAutoNum type="arabicPeriod"/>
            </a:pPr>
            <a:r>
              <a:rPr lang="en-US" dirty="0"/>
              <a:t>Using R to explore data - </a:t>
            </a:r>
            <a:r>
              <a:rPr lang="en-US" dirty="0"/>
              <a:t>http://www.analyticsvidhya.com/blog/2015/10/cheatsheet-11-steps-data-exploration-with-codes/</a:t>
            </a:r>
            <a:endParaRPr lang="en-US" dirty="0"/>
          </a:p>
          <a:p>
            <a:pPr marL="228600" indent="-228600">
              <a:buFont typeface="+mj-lt"/>
              <a:buAutoNum type="arabicPeriod"/>
            </a:pPr>
            <a:r>
              <a:rPr lang="en-US" dirty="0"/>
              <a:t>Quick R Intro - </a:t>
            </a:r>
            <a:r>
              <a:rPr lang="en-US" dirty="0"/>
              <a:t>http://www.datasciencecentral.com/m/blogpost?id=6448529%3ABlogPost%3A112754</a:t>
            </a:r>
            <a:endParaRPr lang="en-US" dirty="0"/>
          </a:p>
          <a:p>
            <a:pPr marL="228600" indent="-228600">
              <a:buFont typeface="+mj-lt"/>
              <a:buAutoNum type="arabicPeriod"/>
            </a:pPr>
            <a:r>
              <a:rPr lang="en-US" dirty="0"/>
              <a:t>Creating a recommender engine in R – </a:t>
            </a:r>
            <a:r>
              <a:rPr lang="en-US" dirty="0"/>
              <a:t>http://www.analyticbridge.com/profiles/blogs/build-basic-recommendation-engine-using-r</a:t>
            </a:r>
            <a:endParaRPr lang="en-US" dirty="0"/>
          </a:p>
          <a:p>
            <a:pPr marL="228600" indent="-228600">
              <a:buFont typeface="+mj-lt"/>
              <a:buAutoNum type="arabicPeriod"/>
            </a:pPr>
            <a:r>
              <a:rPr lang="en-US" dirty="0"/>
              <a:t>Visualizations cheat-sheet in R - </a:t>
            </a:r>
            <a:r>
              <a:rPr lang="en-US" dirty="0"/>
              <a:t>http://www.datasciencecentral.com/forum/topics/cheat-sheet-data-visualization-with-r?groupUrl=tutorials</a:t>
            </a:r>
            <a:endParaRPr lang="en-US" dirty="0"/>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a:t>
            </a:r>
            <a:r>
              <a:rPr lang="en-US" dirty="0"/>
              <a:t>https://mran.revolutionanalytics.com/documents/what-is-r/</a:t>
            </a:r>
            <a:endParaRPr lang="en-US" dirty="0"/>
          </a:p>
          <a:p>
            <a:pPr marL="228600" indent="-228600">
              <a:buFont typeface="+mj-lt"/>
              <a:buAutoNum type="arabicPeriod"/>
            </a:pPr>
            <a:r>
              <a:rPr lang="en-US" dirty="0"/>
              <a:t>Working with R Data Types - </a:t>
            </a:r>
            <a:r>
              <a:rPr lang="en-US" dirty="0"/>
              <a:t>https://msdn.microsoft.com/en-us/library/mt590948.aspx</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a:t>
            </a:r>
            <a:r>
              <a:rPr lang="en-US" dirty="0"/>
              <a:t>http://adv-r.had.co.nz/Data-structures.html</a:t>
            </a:r>
            <a:endParaRPr lang="en-US" dirty="0"/>
          </a:p>
          <a:p>
            <a:pPr marL="228600" indent="-228600">
              <a:buFont typeface="+mj-lt"/>
              <a:buAutoNum type="arabicPeriod"/>
            </a:pPr>
            <a:r>
              <a:rPr lang="en-US" dirty="0"/>
              <a:t>Factors - </a:t>
            </a:r>
            <a:r>
              <a:rPr lang="en-US" dirty="0"/>
              <a:t>https://www.tutorialspoint.com/r/r_factors.htm</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a:t>
            </a:r>
            <a:r>
              <a:rPr lang="en-US" sz="1600" dirty="0"/>
              <a:t>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a:t>
            </a:r>
            <a:r>
              <a:rPr lang="en-US" sz="1600" dirty="0"/>
              <a:t>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a:t>
            </a:r>
            <a:r>
              <a:rPr lang="en-US" sz="1600" dirty="0"/>
              <a:t>https://azure.microsoft.com/</a:t>
            </a:r>
            <a:r>
              <a:rPr lang="en-US" sz="1600" dirty="0" err="1"/>
              <a:t>en</a:t>
            </a:r>
            <a:r>
              <a:rPr lang="en-US" sz="1600" dirty="0"/>
              <a:t>-us/documentation/articles/machine-learning-data-science-</a:t>
            </a:r>
            <a:r>
              <a:rPr lang="en-US" sz="1600" dirty="0" err="1"/>
              <a:t>vm</a:t>
            </a:r>
            <a:r>
              <a:rPr lang="en-US" sz="1600" dirty="0"/>
              <a:t>-do-ten-things/</a:t>
            </a:r>
            <a:endParaRPr lang="en-US" sz="1600" kern="1200" baseline="0" dirty="0">
              <a:solidFill>
                <a:schemeClr val="tx1"/>
              </a:solidFill>
            </a:endParaRPr>
          </a:p>
          <a:p>
            <a:pPr marL="228600" lvl="0" indent="-228600">
              <a:buFont typeface="+mj-lt"/>
              <a:buAutoNum type="arabicPeriod"/>
              <a:defRPr/>
            </a:pPr>
            <a:r>
              <a:rPr lang="en-US" sz="1600" dirty="0"/>
              <a:t>Pick from one of the following options:</a:t>
            </a:r>
          </a:p>
          <a:p>
            <a:pPr marL="560162" lvl="1" indent="-342900">
              <a:buFont typeface="+mj-lt"/>
              <a:buAutoNum type="alphaLcParenR"/>
              <a:defRPr/>
            </a:pPr>
            <a:r>
              <a:rPr lang="en-US" sz="1600" dirty="0"/>
              <a:t>If you are new to</a:t>
            </a:r>
            <a:r>
              <a:rPr lang="en-US" sz="1600" baseline="0" dirty="0"/>
              <a:t> R:</a:t>
            </a:r>
          </a:p>
          <a:p>
            <a:pPr marL="734714" lvl="2" indent="-400050">
              <a:buFont typeface="+mj-lt"/>
              <a:buAutoNum type="romanLcPeriod"/>
              <a:defRPr/>
            </a:pPr>
            <a:r>
              <a:rPr lang="en-US" sz="1600" baseline="0" dirty="0"/>
              <a:t>Option 1: Open R, and then type </a:t>
            </a:r>
            <a:r>
              <a:rPr lang="en-US" sz="1600" b="1" baseline="0" dirty="0" err="1"/>
              <a:t>install.packages</a:t>
            </a:r>
            <a:r>
              <a:rPr lang="en-US" sz="1600" b="1" baseline="0" dirty="0"/>
              <a:t>("swirl")</a:t>
            </a:r>
            <a:r>
              <a:rPr lang="en-US" sz="1600" baseline="0" dirty="0"/>
              <a:t>. Then type </a:t>
            </a:r>
            <a:r>
              <a:rPr lang="en-US" sz="1600" b="1" baseline="0" dirty="0"/>
              <a:t>swirl()</a:t>
            </a:r>
            <a:endParaRPr lang="en-US" sz="1600" b="1" baseline="0" dirty="0"/>
          </a:p>
          <a:p>
            <a:pPr marL="734714" lvl="2" indent="-400050">
              <a:buFont typeface="+mj-lt"/>
              <a:buAutoNum type="romanLcPeriod"/>
              <a:defRPr/>
            </a:pPr>
            <a:r>
              <a:rPr lang="en-US" sz="1600" baseline="0" dirty="0"/>
              <a:t>Option 2: </a:t>
            </a:r>
            <a:r>
              <a:rPr lang="en-US" sz="1600" dirty="0"/>
              <a:t>If you are new to R, open this site and complete the lessons the instructor assigns -http://tryr.codeschool.com/</a:t>
            </a:r>
            <a:endParaRPr lang="en-US" sz="1600" dirty="0"/>
          </a:p>
          <a:p>
            <a:pPr marL="560162" lvl="1" indent="-342900">
              <a:buFont typeface="+mj-lt"/>
              <a:buAutoNum type="alphaLcParenR"/>
              <a:defRPr/>
            </a:pPr>
            <a:r>
              <a:rPr lang="en-US" sz="1600" dirty="0"/>
              <a:t>If</a:t>
            </a:r>
            <a:r>
              <a:rPr lang="en-US" sz="1600" baseline="0" dirty="0"/>
              <a:t> you are new to </a:t>
            </a:r>
            <a:r>
              <a:rPr lang="en-US" sz="1600" dirty="0"/>
              <a:t>SQL, open this site and complete the lessons the instructor assigns -</a:t>
            </a:r>
            <a:r>
              <a:rPr lang="en-US" sz="1600" dirty="0"/>
              <a:t>http://www.w3schools.com/SQl/default.asp</a:t>
            </a:r>
            <a:endParaRPr lang="en-US" sz="1600" dirty="0"/>
          </a:p>
          <a:p>
            <a:pPr marL="560162" lvl="1" indent="-342900">
              <a:buFont typeface="+mj-lt"/>
              <a:buAutoNum type="alphaLcParenR"/>
              <a:defRPr/>
            </a:pPr>
            <a:r>
              <a:rPr lang="en-US" sz="1600" dirty="0"/>
              <a:t>If you already know R and SQL,</a:t>
            </a:r>
            <a:r>
              <a:rPr lang="en-US" sz="1600" baseline="0" dirty="0"/>
              <a:t> using headsets, </a:t>
            </a:r>
            <a:r>
              <a:rPr lang="en-US" sz="1600" dirty="0"/>
              <a:t>start this series - h</a:t>
            </a:r>
            <a:r>
              <a:rPr lang="en-US" sz="1600" dirty="0"/>
              <a:t>ttps://www.datacamp.com/community/open-courses/big-data-revolution-r-enterprise-tutorial</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a:t>
            </a:r>
            <a:r>
              <a:rPr lang="en-US" dirty="0"/>
              <a:t>https://msdn.microsoft.com/en-us/microsoft-r/index</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a:t>
            </a:r>
            <a:r>
              <a:rPr lang="en-US" dirty="0"/>
              <a:t>ttps://docs.microsoft.com/en-us/sql/advanced-analytics/r/r-services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a:t>
            </a:r>
            <a:r>
              <a:rPr lang="en-US" dirty="0"/>
              <a:t>https://channel9.msdn.com/blogs/MicrosoftR/Microsoft-Introduces-new-free-Microsoft-R-Client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a:t>
            </a:r>
            <a:r>
              <a:rPr lang="en-US" dirty="0"/>
              <a:t>http://dacrook.com/introduction-to-microsoft-r-open/</a:t>
            </a:r>
            <a:endParaRPr lang="en-US" dirty="0"/>
          </a:p>
          <a:p>
            <a:pPr marL="228600" indent="-228600">
              <a:buFont typeface="+mj-lt"/>
              <a:buAutoNum type="arabicPeriod"/>
            </a:pPr>
            <a:r>
              <a:rPr lang="en-US" dirty="0"/>
              <a:t>Microsoft R Client - </a:t>
            </a:r>
            <a:r>
              <a:rPr lang="en-US" dirty="0"/>
              <a:t>https://msdn.microsoft.com/en-us/microsoft-r/index#mrc</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a:t>
            </a:r>
            <a:r>
              <a:rPr lang="en-US" dirty="0"/>
              <a:t>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a:t>
            </a:r>
            <a:r>
              <a:rPr lang="en-US" dirty="0"/>
              <a:t>http://dacrook.com/introduction-to-microsoft-r-open/</a:t>
            </a:r>
            <a:endParaRPr lang="en-US" dirty="0"/>
          </a:p>
          <a:p>
            <a:pPr marL="228600" lvl="0" indent="-228600">
              <a:buFont typeface="+mj-lt"/>
              <a:buAutoNum type="arabicPeriod"/>
              <a:defRPr/>
            </a:pPr>
            <a:r>
              <a:rPr lang="en-US" sz="1800" dirty="0"/>
              <a:t>Microsoft R </a:t>
            </a:r>
            <a:r>
              <a:rPr lang="en-US" dirty="0"/>
              <a:t>Client -</a:t>
            </a:r>
            <a:r>
              <a:rPr lang="en-US" dirty="0"/>
              <a:t> https://msdn.microsoft.com/en-us/microsoft-r/index#mrc</a:t>
            </a:r>
            <a:endParaRPr lang="en-US" sz="1800" baseline="0" dirty="0"/>
          </a:p>
          <a:p>
            <a:pPr marL="228600" indent="-228600">
              <a:buFont typeface="+mj-lt"/>
              <a:buAutoNum type="arabicPeriod"/>
            </a:pPr>
            <a:r>
              <a:rPr lang="en-US" sz="1800" baseline="0" dirty="0"/>
              <a:t>Microsoft R </a:t>
            </a:r>
            <a:r>
              <a:rPr lang="en-US" dirty="0"/>
              <a:t>Server - </a:t>
            </a:r>
            <a:r>
              <a:rPr lang="en-US" dirty="0"/>
              <a:t>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a:t>
            </a:r>
            <a:r>
              <a:rPr lang="en-US" dirty="0"/>
              <a:t>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a:t>
            </a:r>
            <a:r>
              <a:rPr lang="en-US" dirty="0"/>
              <a:t>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a:t>
            </a:r>
            <a:r>
              <a:rPr lang="en-US" dirty="0"/>
              <a:t>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a:t>
            </a:r>
            <a:r>
              <a:rPr lang="en-US" dirty="0"/>
              <a:t>https://channel9.msdn.com/Series/Microsoft-R-Server/Technology-Overview-for-Microsoft-R-Server-2016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a:t>
            </a:r>
            <a:r>
              <a:rPr lang="en-US" dirty="0"/>
              <a:t>https://msdn.microsoft.com/en-us/microsoft-r/?f=255&amp;MSPPError=-2147217396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a:t>
            </a:r>
            <a:r>
              <a:rPr lang="en-US" dirty="0"/>
              <a:t>https://msdn.microsoft.com/en-us/microsoft-r/scaler/scaler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a:t>
            </a:r>
            <a:r>
              <a:rPr lang="en-US" dirty="0"/>
              <a:t>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a:t>
            </a:r>
            <a:r>
              <a:rPr lang="en-US" dirty="0"/>
              <a:t>https://msdn.microsoft.com/en-us/microsoft-r/deployr-about</a:t>
            </a:r>
            <a:endParaRPr lang="en-US" sz="1800" baseline="0" dirty="0"/>
          </a:p>
          <a:p>
            <a:pPr marL="228600" lvl="0" indent="-228600">
              <a:buFont typeface="+mj-lt"/>
              <a:buAutoNum type="arabicPeriod"/>
              <a:defRPr/>
            </a:pPr>
            <a:r>
              <a:rPr lang="en-US" dirty="0"/>
              <a:t>Previous Documentation - </a:t>
            </a:r>
            <a:r>
              <a:rPr lang="en-US" dirty="0"/>
              <a:t>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a:t>
            </a:r>
            <a:r>
              <a:rPr lang="en-US" dirty="0"/>
              <a:t>https://msdn.microsoft.com/en-us/library/dn905952.aspx</a:t>
            </a:r>
            <a:endParaRPr lang="en-US" sz="1800" dirty="0"/>
          </a:p>
          <a:p>
            <a:pPr marL="228600" indent="-228600">
              <a:buFont typeface="+mj-lt"/>
              <a:buAutoNum type="arabicPeriod"/>
            </a:pPr>
            <a:r>
              <a:rPr lang="en-US" sz="1800" dirty="0"/>
              <a:t>Using R in Azure Machine Learning</a:t>
            </a:r>
            <a:r>
              <a:rPr lang="en-US" dirty="0"/>
              <a:t> - </a:t>
            </a:r>
            <a:r>
              <a:rPr lang="en-US" dirty="0"/>
              <a:t>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a:t>
            </a:r>
            <a:r>
              <a:rPr lang="en-US" dirty="0"/>
              <a:t>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a:t>
            </a:r>
            <a:r>
              <a:rPr lang="en-US" dirty="0"/>
              <a:t>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a:t>
            </a:r>
            <a:r>
              <a:rPr lang="en-US" dirty="0"/>
              <a:t>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a:t>
            </a:r>
            <a:r>
              <a:rPr lang="en-US" dirty="0"/>
              <a:t>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a:t>
            </a:r>
            <a:r>
              <a:rPr lang="en-US" dirty="0"/>
              <a:t>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a:t>
            </a:r>
            <a:r>
              <a:rPr lang="en-US" dirty="0"/>
              <a:t>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a:t>
            </a:r>
            <a:r>
              <a:rPr lang="en-US" sz="1600" kern="1200" dirty="0">
                <a:solidFill>
                  <a:schemeClr val="tx1"/>
                </a:solidFill>
              </a:rPr>
              <a:t>https://learnanalyticsassets.blob.core.windows.net/mrs/rclass.zip </a:t>
            </a:r>
            <a:endParaRPr lang="en-US" sz="1600" kern="1200" dirty="0">
              <a:solidFill>
                <a:schemeClr val="tx1"/>
              </a:solidFill>
            </a:endParaRP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a:t>
            </a:r>
            <a:r>
              <a:rPr lang="en-US" dirty="0"/>
              <a:t>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a:t>
            </a:r>
            <a:r>
              <a:rPr lang="en-US" dirty="0"/>
              <a:t>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a:t>
            </a:r>
            <a:r>
              <a:rPr lang="en-US" dirty="0"/>
              <a:t>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a:t>
            </a:r>
            <a:r>
              <a:rPr lang="en-US" dirty="0"/>
              <a:t>https://msdn.microsoft.com/</a:t>
            </a:r>
            <a:r>
              <a:rPr lang="en-US" dirty="0" err="1"/>
              <a:t>en</a:t>
            </a:r>
            <a:r>
              <a:rPr lang="en-US" dirty="0"/>
              <a:t>-us/microsoft-r/install-r-client-windows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a:t>
            </a:r>
            <a:r>
              <a:rPr lang="en-US" dirty="0"/>
              <a:t>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a:t>
            </a:r>
            <a:r>
              <a:rPr lang="en-US" dirty="0"/>
              <a:t>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a:t>
            </a:r>
            <a:r>
              <a:rPr lang="en-US" dirty="0"/>
              <a:t>https://msdn.microsoft.com/</a:t>
            </a:r>
            <a:r>
              <a:rPr lang="en-US" dirty="0" err="1"/>
              <a:t>en</a:t>
            </a:r>
            <a:r>
              <a:rPr lang="en-US" dirty="0"/>
              <a:t>-us/microsoft-r/microsoft-r-getting-started</a:t>
            </a:r>
            <a:endParaRPr lang="en-US" dirty="0"/>
          </a:p>
          <a:p>
            <a:pPr marL="342900" lvl="0" indent="-342900">
              <a:buFont typeface="+mj-lt"/>
              <a:buAutoNum type="arabicPeriod"/>
              <a:defRPr/>
            </a:pPr>
            <a:r>
              <a:rPr lang="en-US" dirty="0"/>
              <a:t>Data Exploration and Modeling with</a:t>
            </a:r>
            <a:r>
              <a:rPr lang="en-US" baseline="0" dirty="0"/>
              <a:t> </a:t>
            </a:r>
            <a:r>
              <a:rPr lang="en-US" dirty="0"/>
              <a:t>R -</a:t>
            </a:r>
            <a:r>
              <a:rPr lang="en-US" dirty="0"/>
              <a:t>https://msdn.microsoft.com/</a:t>
            </a:r>
            <a:r>
              <a:rPr lang="en-US" dirty="0" err="1"/>
              <a:t>en</a:t>
            </a:r>
            <a:r>
              <a:rPr lang="en-US" dirty="0"/>
              <a:t>-us/library/mt590947.aspx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a:t>
            </a:r>
            <a:r>
              <a:rPr lang="en-US" dirty="0"/>
              <a:t>https://msdn.microsoft.com/en-us/library/mt590811.aspx </a:t>
            </a:r>
            <a:endParaRPr lang="en-US" dirty="0"/>
          </a:p>
          <a:p>
            <a:pPr marL="342900" indent="-342900">
              <a:buFont typeface="+mj-lt"/>
              <a:buAutoNum type="arabicPeriod"/>
            </a:pPr>
            <a:r>
              <a:rPr lang="en-US" dirty="0"/>
              <a:t>Differences in Features - </a:t>
            </a:r>
            <a:r>
              <a:rPr lang="en-US" dirty="0"/>
              <a:t>https://msdn.microsoft.com/en-us/library/mt721284.aspx</a:t>
            </a:r>
            <a:endParaRPr lang="en-US" dirty="0"/>
          </a:p>
          <a:p>
            <a:pPr marL="342900" indent="-342900">
              <a:buFont typeface="+mj-lt"/>
              <a:buAutoNum type="arabicPeriod"/>
            </a:pPr>
            <a:r>
              <a:rPr lang="en-US" dirty="0"/>
              <a:t>Installing</a:t>
            </a:r>
            <a:r>
              <a:rPr lang="en-US" baseline="0" dirty="0"/>
              <a:t> on </a:t>
            </a:r>
            <a:r>
              <a:rPr lang="en-US" dirty="0"/>
              <a:t>VM’s - </a:t>
            </a:r>
            <a:r>
              <a:rPr lang="en-US" dirty="0"/>
              <a:t>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a:t>
            </a:r>
            <a:r>
              <a:rPr lang="en-US" dirty="0"/>
              <a:t>https://msdn.microsoft.com/en-us/microsoft-r/deployr-about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a:t>
            </a:r>
            <a:r>
              <a:rPr lang="en-US" dirty="0"/>
              <a:t>http://dacrook.com/introduction-to-microsoft-r-open/</a:t>
            </a:r>
            <a:endParaRPr lang="en-US" sz="1800" dirty="0"/>
          </a:p>
          <a:p>
            <a:pPr marL="228600" indent="-228600">
              <a:buFont typeface="+mj-lt"/>
              <a:buAutoNum type="arabicPeriod"/>
            </a:pPr>
            <a:r>
              <a:rPr lang="en-US" sz="1800" dirty="0"/>
              <a:t>Microsoft R </a:t>
            </a:r>
            <a:r>
              <a:rPr lang="en-US" dirty="0"/>
              <a:t>Client - </a:t>
            </a:r>
            <a:r>
              <a:rPr lang="en-US" dirty="0"/>
              <a:t>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a:t>
            </a:r>
            <a:r>
              <a:rPr lang="en-US" dirty="0"/>
              <a:t>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a:t>
            </a:r>
            <a:r>
              <a:rPr lang="en-US" dirty="0"/>
              <a:t>https://msdn.microsoft.com/en-us/library/mt709082.aspx </a:t>
            </a:r>
            <a:r>
              <a:rPr lang="en-US" dirty="0"/>
              <a:t>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a:t>
            </a:r>
            <a:r>
              <a:rPr lang="en-US" dirty="0"/>
              <a:t>https://msdn.microsoft.com/en-us/library/mt709082.aspx</a:t>
            </a:r>
            <a:r>
              <a:rPr lang="en-US" dirty="0"/>
              <a:t>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a:t>
            </a:r>
            <a:r>
              <a:rPr lang="en-US" dirty="0"/>
              <a:t>https://msdn.microsoft.com/en-us/library/mt628054.aspx</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a:t>
            </a:r>
            <a:r>
              <a:rPr lang="en-US" dirty="0"/>
              <a:t>ttps://docs.microsoft.com/en-us/sql/advanced-analytics/r/monitor-r-services-using-custom-reports-in-management-studio</a:t>
            </a:r>
            <a:endParaRPr lang="en-US" dirty="0"/>
          </a:p>
          <a:p>
            <a:pPr marL="342900" indent="-342900">
              <a:buFont typeface="+mj-lt"/>
              <a:buAutoNum type="arabicPeriod"/>
            </a:pPr>
            <a:r>
              <a:rPr lang="en-US" dirty="0"/>
              <a:t>Open this link and complete the assignments from the instructor - h</a:t>
            </a:r>
            <a:r>
              <a:rPr lang="en-US" dirty="0"/>
              <a:t>ttps://docs.microsoft.com/en-us/sql/advanced-analytics/r/how-to-create-a-resource-pool-for-r</a:t>
            </a:r>
            <a:endParaRPr lang="en-US" dirty="0"/>
          </a:p>
        </p:txBody>
      </p:sp>
    </p:spTree>
    <p:extLst>
      <p:ext uri="{BB962C8B-B14F-4D97-AF65-F5344CB8AC3E}">
        <p14:creationId xmlns:p14="http://schemas.microsoft.com/office/powerpoint/2010/main" val="245232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a:t>
            </a:r>
            <a:r>
              <a:rPr lang="en-US" dirty="0"/>
              <a:t>https://msdn.microsoft.com/en-us/library/mt709078.aspx</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a:t>
            </a:r>
            <a:r>
              <a:rPr lang="en-US" dirty="0"/>
              <a:t>http://www.dummies.com/programming/r/how-to-install-load-and-unload-packages-in-r/ and https://cran.r-project.org/doc/manuals/R-admin.html#Add_002don-packages</a:t>
            </a:r>
            <a:endParaRPr lang="en-US" dirty="0"/>
          </a:p>
          <a:p>
            <a:pPr marL="228600" indent="-228600">
              <a:buFont typeface="+mj-lt"/>
              <a:buAutoNum type="arabicPeriod"/>
            </a:pPr>
            <a:r>
              <a:rPr lang="en-US" dirty="0"/>
              <a:t>Book on Creating</a:t>
            </a:r>
            <a:r>
              <a:rPr lang="en-US" baseline="0" dirty="0"/>
              <a:t> your own </a:t>
            </a:r>
            <a:r>
              <a:rPr lang="en-US" dirty="0"/>
              <a:t>Packages - </a:t>
            </a:r>
            <a:r>
              <a:rPr lang="en-US" dirty="0"/>
              <a:t>http://r-pkgs.had.co.nz/</a:t>
            </a:r>
            <a:endParaRPr lang="en-US" dirty="0"/>
          </a:p>
          <a:p>
            <a:pPr marL="228600" indent="-228600">
              <a:buFont typeface="+mj-lt"/>
              <a:buAutoNum type="arabicPeriod"/>
            </a:pPr>
            <a:r>
              <a:rPr lang="en-US" dirty="0"/>
              <a:t>A useful set of packages -</a:t>
            </a:r>
            <a:r>
              <a:rPr lang="en-US" dirty="0"/>
              <a:t>https://support.rstudio.com/</a:t>
            </a:r>
            <a:r>
              <a:rPr lang="en-US" dirty="0" err="1"/>
              <a:t>hc</a:t>
            </a:r>
            <a:r>
              <a:rPr lang="en-US" dirty="0"/>
              <a:t>/</a:t>
            </a:r>
            <a:r>
              <a:rPr lang="en-US" dirty="0" err="1"/>
              <a:t>en</a:t>
            </a:r>
            <a:r>
              <a:rPr lang="en-US" dirty="0"/>
              <a:t>-us/articles/201057987-Quick-list-of-useful-R-packages</a:t>
            </a:r>
            <a:endParaRPr lang="en-US" dirty="0"/>
          </a:p>
          <a:p>
            <a:pPr marL="228600" indent="-228600">
              <a:buFont typeface="+mj-lt"/>
              <a:buAutoNum type="arabicPeriod"/>
            </a:pPr>
            <a:r>
              <a:rPr lang="en-US" dirty="0"/>
              <a:t>R Packages supported by Azure</a:t>
            </a:r>
            <a:r>
              <a:rPr lang="en-US" baseline="0" dirty="0"/>
              <a:t> Machine </a:t>
            </a:r>
            <a:r>
              <a:rPr lang="en-US" dirty="0"/>
              <a:t>Learning -</a:t>
            </a:r>
            <a:r>
              <a:rPr lang="en-US" dirty="0"/>
              <a:t>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a:t>
            </a:r>
            <a:r>
              <a:rPr lang="en-US" dirty="0"/>
              <a:t>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a:t>
            </a:r>
            <a:r>
              <a:rPr lang="en-US" dirty="0"/>
              <a:t>https://msdn.microsoft.com/en-US/library/mt637368.aspx</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a:t>
            </a:r>
            <a:r>
              <a:rPr lang="en-US" dirty="0"/>
              <a:t>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a:t>
            </a:r>
            <a:r>
              <a:rPr lang="en-US" dirty="0"/>
              <a:t>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a:t>
            </a:r>
            <a:r>
              <a:rPr lang="en-US" dirty="0"/>
              <a:t>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a:t>
            </a:r>
            <a:r>
              <a:rPr lang="en-US" dirty="0"/>
              <a:t>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a:t>
            </a:r>
            <a:r>
              <a:rPr lang="en-US" dirty="0">
                <a:solidFill>
                  <a:prstClr val="black"/>
                </a:solidFill>
              </a:rPr>
              <a:t>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a:t>
            </a:r>
            <a:r>
              <a:rPr lang="en-US" dirty="0"/>
              <a:t>https://msdn.microsoft.com/en-us/microsoft-r/microsoft-r-getting-started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ttps://docs.microsoft.com/en-us/sql/advanced-analytics/tutorials/sqldev-in-database-advanced-analytics-for-sql-developers</a:t>
            </a:r>
            <a:r>
              <a:rPr lang="en-US" sz="1800" kern="1200" dirty="0">
                <a:solidFill>
                  <a:schemeClr val="tx1"/>
                </a:solidFill>
                <a:effectLst/>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a:t>
            </a:r>
            <a:r>
              <a:rPr lang="en-US" sz="1800" kern="1200" baseline="0" dirty="0">
                <a:solidFill>
                  <a:schemeClr val="tx1"/>
                </a:solidFill>
                <a:latin typeface="Segoe UI Light" pitchFamily="34" charset="0"/>
                <a:ea typeface="+mn-ea"/>
                <a:cs typeface="+mn-cs"/>
              </a:rPr>
              <a:t>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a:t>
            </a:r>
            <a:r>
              <a:rPr lang="en-US" dirty="0"/>
              <a:t>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a:t>
            </a:r>
            <a:r>
              <a:rPr lang="en-US" dirty="0"/>
              <a:t>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a:t>
            </a:r>
            <a:r>
              <a:rPr lang="en-US" dirty="0"/>
              <a:t>https://github.com/Microsoft/SQL-Server-R-Services-Samples </a:t>
            </a:r>
            <a:r>
              <a:rPr lang="en-US" dirty="0"/>
              <a:t>and </a:t>
            </a:r>
            <a:r>
              <a:rPr lang="en-US" dirty="0"/>
              <a:t>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a:t>
            </a:r>
            <a:r>
              <a:rPr lang="en-US" dirty="0"/>
              <a:t>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a:t>
            </a:r>
            <a:r>
              <a:rPr lang="en-US" dirty="0"/>
              <a:t>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a:t>
            </a:r>
            <a:r>
              <a:rPr lang="en-US" dirty="0"/>
              <a:t>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 Microsoft Azure – </a:t>
            </a:r>
            <a:r>
              <a:rPr lang="en-US" sz="1200" dirty="0"/>
              <a:t>http://microsoftazure.com </a:t>
            </a:r>
            <a:r>
              <a:rPr lang="en-US" sz="1200" dirty="0"/>
              <a:t>Storage - h</a:t>
            </a:r>
            <a:r>
              <a:rPr lang="en-US" sz="1200" dirty="0"/>
              <a:t>ttps://azure.microsoft.com/en-us/documentation/services/storage/ </a:t>
            </a:r>
            <a:r>
              <a:rPr lang="en-US" sz="1200" b="1" dirty="0"/>
              <a:t>(Host It)</a:t>
            </a:r>
          </a:p>
          <a:p>
            <a:pPr marL="228600" indent="-228600">
              <a:buFont typeface="+mj-lt"/>
              <a:buAutoNum type="arabicPeriod"/>
            </a:pPr>
            <a:r>
              <a:rPr lang="en-US" sz="1200" dirty="0"/>
              <a:t>Azure Data Catalog - </a:t>
            </a:r>
            <a:r>
              <a:rPr lang="en-US" sz="1200" dirty="0"/>
              <a:t>http://azure.microsoft.com/en-us/services/data-catalog </a:t>
            </a:r>
            <a:r>
              <a:rPr lang="en-US" sz="1200" b="1" dirty="0"/>
              <a:t>(Doc It)</a:t>
            </a:r>
          </a:p>
          <a:p>
            <a:pPr marL="228600" lvl="0" indent="-228600">
              <a:buFont typeface="+mj-lt"/>
              <a:buAutoNum type="arabicPeriod"/>
              <a:defRPr/>
            </a:pPr>
            <a:r>
              <a:rPr lang="en-US" sz="1200" dirty="0"/>
              <a:t>Azure Data Factory - </a:t>
            </a:r>
            <a:r>
              <a:rPr lang="en-US" sz="1200" dirty="0"/>
              <a:t>http://azure.microsoft.com/en-us/services/data-factory/ </a:t>
            </a:r>
            <a:r>
              <a:rPr lang="en-US" sz="1200" b="1" dirty="0"/>
              <a:t>(Move It)</a:t>
            </a:r>
          </a:p>
          <a:p>
            <a:pPr marL="228600" indent="-228600">
              <a:buFont typeface="+mj-lt"/>
              <a:buAutoNum type="arabicPeriod"/>
            </a:pPr>
            <a:r>
              <a:rPr lang="en-US" sz="1200" dirty="0"/>
              <a:t>Azure Event Hubs - </a:t>
            </a:r>
            <a:r>
              <a:rPr lang="en-US" sz="1200" dirty="0"/>
              <a:t>http://azure.microsoft.com/en-us/services/event-hubs/ </a:t>
            </a:r>
            <a:r>
              <a:rPr lang="en-US" sz="1200" b="1" dirty="0"/>
              <a:t>(Bring It)</a:t>
            </a:r>
          </a:p>
          <a:p>
            <a:pPr marL="228600" indent="-228600">
              <a:buFont typeface="+mj-lt"/>
              <a:buAutoNum type="arabicPeriod"/>
            </a:pPr>
            <a:r>
              <a:rPr lang="en-US" sz="1200" dirty="0"/>
              <a:t>Azure Data Lake - h</a:t>
            </a:r>
            <a:r>
              <a:rPr lang="en-US" sz="1200" dirty="0"/>
              <a:t>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 h</a:t>
            </a:r>
            <a:r>
              <a:rPr lang="en-US" sz="1200" dirty="0"/>
              <a:t>ttps://azure.microsoft.com/en-us/services/documentdb/</a:t>
            </a:r>
            <a:r>
              <a:rPr lang="en-US" sz="1200" dirty="0"/>
              <a:t>, Azure SQL Data Warehouse - h</a:t>
            </a:r>
            <a:r>
              <a:rPr lang="en-US" sz="1200" dirty="0"/>
              <a:t>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 h</a:t>
            </a:r>
            <a:r>
              <a:rPr lang="en-US" sz="1200" dirty="0"/>
              <a:t>ttp://azure.microsoft.com/en-us/services/machine-learning/ </a:t>
            </a:r>
            <a:r>
              <a:rPr lang="en-US" sz="1200" b="1" dirty="0"/>
              <a:t>(Learn It)</a:t>
            </a:r>
          </a:p>
          <a:p>
            <a:pPr marL="228600" indent="-228600">
              <a:buFont typeface="+mj-lt"/>
              <a:buAutoNum type="arabicPeriod"/>
            </a:pPr>
            <a:r>
              <a:rPr lang="en-US" sz="1200" dirty="0"/>
              <a:t>Azure HDInsight - h</a:t>
            </a:r>
            <a:r>
              <a:rPr lang="en-US" sz="1200" dirty="0"/>
              <a:t>ttp://azure.microsoft.com/en-us/services/hdinsight/ </a:t>
            </a:r>
            <a:r>
              <a:rPr lang="en-US" sz="1200" b="1" dirty="0"/>
              <a:t>(Scale It)</a:t>
            </a:r>
          </a:p>
          <a:p>
            <a:pPr marL="228600" indent="-228600">
              <a:buFont typeface="+mj-lt"/>
              <a:buAutoNum type="arabicPeriod"/>
            </a:pPr>
            <a:r>
              <a:rPr lang="en-US" sz="1200" dirty="0"/>
              <a:t>Azure Stream Analytics - h</a:t>
            </a:r>
            <a:r>
              <a:rPr lang="en-US" sz="1200" dirty="0"/>
              <a:t>ttp://azure.microsoft.com/en-us/services/stream-analytics/ </a:t>
            </a:r>
            <a:r>
              <a:rPr lang="en-US" sz="1200" b="1" dirty="0"/>
              <a:t>(Stream It) </a:t>
            </a:r>
          </a:p>
          <a:p>
            <a:pPr marL="228600" indent="-228600">
              <a:buFont typeface="+mj-lt"/>
              <a:buAutoNum type="arabicPeriod"/>
            </a:pPr>
            <a:r>
              <a:rPr lang="en-US" sz="1200" dirty="0"/>
              <a:t>Power BI - h</a:t>
            </a:r>
            <a:r>
              <a:rPr lang="en-US" sz="1200" dirty="0"/>
              <a:t>ttps://powerbi.microsoft.com/ </a:t>
            </a:r>
            <a:r>
              <a:rPr lang="en-US" sz="1200" b="1" dirty="0"/>
              <a:t>(See It)</a:t>
            </a:r>
          </a:p>
          <a:p>
            <a:pPr marL="228600" indent="-228600">
              <a:buFont typeface="+mj-lt"/>
              <a:buAutoNum type="arabicPeriod"/>
            </a:pPr>
            <a:r>
              <a:rPr lang="en-US" sz="1200" dirty="0"/>
              <a:t>Cortana - h</a:t>
            </a:r>
            <a:r>
              <a:rPr lang="en-US" sz="1200" dirty="0"/>
              <a:t>ttp://blogs.windows.com/buildingapps/2014/09/23/cortana-integration-and-speech-recognition-new-code-samples/</a:t>
            </a:r>
            <a:r>
              <a:rPr lang="en-US" sz="1200" dirty="0"/>
              <a:t> and </a:t>
            </a:r>
            <a:r>
              <a:rPr lang="en-US" sz="1200" dirty="0"/>
              <a:t>https://blogs.windows.com/buildingapps/2015/08/25/using-cortana-to-interact-with-your-customers-10-by-10/ </a:t>
            </a:r>
            <a:r>
              <a:rPr lang="en-US" sz="1200" dirty="0"/>
              <a:t>and </a:t>
            </a:r>
            <a:r>
              <a:rPr lang="en-US" sz="1200" dirty="0"/>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a:t>
            </a:r>
            <a:r>
              <a:rPr lang="en-US" sz="1200" dirty="0"/>
              <a:t> - h</a:t>
            </a:r>
            <a:r>
              <a:rPr lang="en-US" sz="1200" dirty="0"/>
              <a:t>ttps://www.microsoft.com/cognitive-services</a:t>
            </a:r>
            <a:endParaRPr lang="en-US" sz="1200" b="0" dirty="0"/>
          </a:p>
          <a:p>
            <a:pPr marL="228600" indent="-228600">
              <a:buFont typeface="+mj-lt"/>
              <a:buAutoNum type="arabicPeriod"/>
            </a:pPr>
            <a:r>
              <a:rPr lang="en-US" sz="1200" b="0" dirty="0"/>
              <a:t>Bot Framework</a:t>
            </a:r>
            <a:r>
              <a:rPr lang="en-US" sz="1200" dirty="0"/>
              <a:t> - h</a:t>
            </a:r>
            <a:r>
              <a:rPr lang="en-US" sz="1200" dirty="0"/>
              <a:t>ttps://dev.botframework.com/</a:t>
            </a:r>
            <a:endParaRPr lang="en-US" sz="1200" b="0" dirty="0"/>
          </a:p>
          <a:p>
            <a:pPr marL="228600" indent="-228600">
              <a:buFont typeface="+mj-lt"/>
              <a:buAutoNum type="arabicPeriod"/>
            </a:pPr>
            <a:r>
              <a:rPr lang="en-US" sz="1200" dirty="0"/>
              <a:t>All of the components within the suite - h</a:t>
            </a:r>
            <a:r>
              <a:rPr lang="en-US" sz="1200" dirty="0"/>
              <a:t>ttps://www.microsoft.com/en-us/server-cloud/cortana-intelligence-suite/what-is-cortana-intelligence.aspx</a:t>
            </a:r>
            <a:endParaRPr lang="en-US" sz="1200" dirty="0"/>
          </a:p>
          <a:p>
            <a:pPr marL="228600" indent="-228600">
              <a:buFont typeface="+mj-lt"/>
              <a:buAutoNum type="arabicPeriod"/>
            </a:pPr>
            <a:r>
              <a:rPr lang="en-US" sz="1200" dirty="0"/>
              <a:t>What can I do with it? </a:t>
            </a:r>
            <a:r>
              <a:rPr lang="en-US" sz="1200" dirty="0"/>
              <a:t>https://gallery.cortanaintelligence.com/</a:t>
            </a:r>
            <a:endParaRPr lang="en-US" sz="1200" dirty="0"/>
          </a:p>
          <a:p>
            <a:pPr marL="228600" indent="-228600">
              <a:buFont typeface="+mj-lt"/>
              <a:buAutoNum type="arabicPeriod"/>
            </a:pPr>
            <a:r>
              <a:rPr lang="en-US" sz="1200" dirty="0"/>
              <a:t>Getting</a:t>
            </a:r>
            <a:r>
              <a:rPr lang="en-US" sz="1200" baseline="0" dirty="0"/>
              <a:t> Started Quickly</a:t>
            </a:r>
            <a:r>
              <a:rPr lang="en-US" sz="1200" dirty="0"/>
              <a:t> - h</a:t>
            </a:r>
            <a:r>
              <a:rPr lang="en-US" sz="1200" dirty="0"/>
              <a:t>ttps://caqs.azure.net/#gallery</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a:t>
            </a:r>
            <a:r>
              <a:rPr lang="en-US" dirty="0"/>
              <a:t>ttps://docsmsftpdfs.blob.core.windows.net/guides/azure/azure-ops-guide.pdf</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384425" cy="1341438"/>
          </a:xfrm>
        </p:spPr>
      </p:sp>
      <p:sp>
        <p:nvSpPr>
          <p:cNvPr id="3" name="Notes Placeholder 2"/>
          <p:cNvSpPr>
            <a:spLocks noGrp="1"/>
          </p:cNvSpPr>
          <p:nvPr>
            <p:ph type="body" idx="1"/>
          </p:nvPr>
        </p:nvSpPr>
        <p:spPr>
          <a:xfrm>
            <a:off x="99151" y="2118059"/>
            <a:ext cx="6724210" cy="6567154"/>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92"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17"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6288"/>
            <a:ext cx="1581150" cy="917575"/>
          </a:xfrm>
        </p:spPr>
        <p:txBody>
          <a:bodyPr vert="horz" wrap="square" lIns="146283" tIns="91427" rIns="146283" bIns="91427" rtlCol="0" anchor="t">
            <a:noAutofit/>
          </a:bodyPr>
          <a:lstStyle/>
          <a:p>
            <a:r>
              <a:rPr lang="en-US" sz="4800" b="1" dirty="0"/>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C00000"/>
                </a:solidFill>
                <a:effectLst/>
                <a:uLnTx/>
                <a:uFillTx/>
                <a:latin typeface="Segoe UI Light"/>
                <a:ea typeface="+mn-ea"/>
                <a:cs typeface="Segoe UI" pitchFamily="34" charset="0"/>
              </a:rPr>
              <a:t>R</a:t>
            </a:r>
          </a:p>
        </p:txBody>
      </p:sp>
      <p:sp>
        <p:nvSpPr>
          <p:cNvPr id="6" name="Title 1"/>
          <p:cNvSpPr txBox="1">
            <a:spLocks/>
          </p:cNvSpPr>
          <p:nvPr/>
        </p:nvSpPr>
        <p:spPr>
          <a:xfrm>
            <a:off x="248855" y="16532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ML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ML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780114867"/>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ML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ML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ML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9" y="1863605"/>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82404"/>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ML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ML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ML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481763"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ML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ML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501722" y="3703180"/>
            <a:ext cx="1180556" cy="161582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888257" y="2348822"/>
            <a:ext cx="2426684" cy="2168172"/>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105442"/>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dirty="0">
                <a:ln>
                  <a:noFill/>
                </a:ln>
                <a:solidFill>
                  <a:srgbClr val="C00000"/>
                </a:solidFill>
                <a:effectLst/>
                <a:uLnTx/>
                <a:uFillTx/>
                <a:latin typeface="Segoe UI"/>
                <a:ea typeface="+mn-ea"/>
                <a:cs typeface="+mn-cs"/>
              </a:rPr>
              <a:t>(</a:t>
            </a:r>
            <a:r>
              <a:rPr kumimoji="0" lang="en-US" sz="952"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952"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
        <p:nvSpPr>
          <p:cNvPr id="13" name="Cylinder 12"/>
          <p:cNvSpPr/>
          <p:nvPr/>
        </p:nvSpPr>
        <p:spPr bwMode="auto">
          <a:xfrm>
            <a:off x="6800694" y="4814821"/>
            <a:ext cx="2200275" cy="1147799"/>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39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Learning Objectives</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ext uri="{D42A27DB-BD31-4B8C-83A1-F6EECF244321}">
                <p14:modId xmlns:p14="http://schemas.microsoft.com/office/powerpoint/2010/main" val="955129308"/>
              </p:ext>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19393"/>
            <a:ext cx="1487837" cy="1324786"/>
          </a:xfrm>
          <a:prstGeom prst="rect">
            <a:avLst/>
          </a:prstGeom>
        </p:spPr>
      </p:pic>
      <p:sp>
        <p:nvSpPr>
          <p:cNvPr id="3" name="Title 2"/>
          <p:cNvSpPr>
            <a:spLocks noGrp="1"/>
          </p:cNvSpPr>
          <p:nvPr>
            <p:ph type="title" idx="4294967295"/>
          </p:nvPr>
        </p:nvSpPr>
        <p:spPr>
          <a:xfrm>
            <a:off x="2422525" y="142875"/>
            <a:ext cx="10013950" cy="917575"/>
          </a:xfrm>
        </p:spPr>
        <p:txBody>
          <a:bodyPr vert="horz" wrap="square" lIns="146304" tIns="91440" rIns="146304" bIns="91440" rtlCol="0" anchor="t">
            <a:noAutofit/>
          </a:bodyPr>
          <a:lstStyle/>
          <a:p>
            <a:r>
              <a:rPr lang="en-US" sz="4800" dirty="0"/>
              <a:t>Azure DevOps for Advanced Analytics</a:t>
            </a:r>
          </a:p>
        </p:txBody>
      </p:sp>
      <p:graphicFrame>
        <p:nvGraphicFramePr>
          <p:cNvPr id="12" name="Diagram 11"/>
          <p:cNvGraphicFramePr/>
          <p:nvPr>
            <p:extLst>
              <p:ext uri="{D42A27DB-BD31-4B8C-83A1-F6EECF244321}">
                <p14:modId xmlns:p14="http://schemas.microsoft.com/office/powerpoint/2010/main" val="3241115510"/>
              </p:ext>
            </p:extLst>
          </p:nvPr>
        </p:nvGraphicFramePr>
        <p:xfrm>
          <a:off x="581972" y="1183218"/>
          <a:ext cx="12248923" cy="5718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3698</Words>
  <Application>Microsoft Office PowerPoint</Application>
  <PresentationFormat>Custom</PresentationFormat>
  <Paragraphs>802</Paragraphs>
  <Slides>52</Slides>
  <Notes>52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6"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Wingdings 3</vt:lpstr>
      <vt:lpstr>FY15 Enterprise identity theme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The Microsoft ML Platform</vt:lpstr>
      <vt:lpstr>PowerPoint Presentation</vt:lpstr>
      <vt:lpstr>PowerPoint Presentation</vt:lpstr>
      <vt:lpstr>Microsoft R Open and R Client</vt:lpstr>
      <vt:lpstr>Microsoft ML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2017-05-10T19:10:38Z</dcterms:modified>
</cp:coreProperties>
</file>